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0.16232689855499949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9.3939000000000661E-2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0.98071399999999986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9.3938999999999773E-2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0.61393500000000056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6.7636560000000001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0.15435617342529984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9.5182000000000322E-2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0.99368699999999954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9.5182000000000322E-2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0.34140799999999949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0.8311440000000001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7.1854820000000004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1.4917359999999995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0.43877699999999997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0.12232800000000044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1.2770839999999994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0.12232800000000132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0.43877699999999997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5.9381000000000128E-2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8.2308210000000006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7.8888000000000069E-2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0.35011499999999973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9.7609000000000279E-2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1.0190260000000002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9.7608999999999391E-2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0.35011400000000048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0.57896899999999984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6.8636970000000002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0.14055900000000054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0.33861799999999942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9.4405000000000072E-2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0.98556700000000053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9.4403999999999044E-2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0.33861900000000134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0.77848000000000006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7.7135939999999996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7.5257999999999825E-2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0.14547999999999917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4.0559000000000012E-2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0.42342700000000022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4.0559000000000012E-2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0.14548000000000094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0.15146299999999968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8.79223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34</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4.8243999999999954E-2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0.34326800000000013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9.5700999999999592E-2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0.99909900000000018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9.5701000000000036E-2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0.34326800000000013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0.71049600000000002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4.5144169999999999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0.31612799999999996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0.34714299999999998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9.6781000000000006E-2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1.0103770000000001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9.6781000000000006E-2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0.34714299999999998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0.85075099999999981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6.3460390000000002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0.34484898525759977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0.15833600000000025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1.6529989999999994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0.158335000000001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0.56793300000000002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0.62496200000000002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6.7797460000000003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0.96887699999999999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0.37459299999999995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0.10443399999999947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1.0902740000000009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0.10443300000000022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0.37459399999999832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0.47606700000000046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8.3047850000000007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1.23333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0.40462400000000009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0.11280599999999996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1.1776770000000001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0.11280599999999996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0.40462299999999995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0.89643600000000045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6.9045110000000003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hospital lighting?</c:v>
                </c:pt>
                <c:pt idx="2">
                  <c:v>Leaving hospital Q44. Did hospital staff discuss with you whether you may need any further health or social care services after leaving hospital?</c:v>
                </c:pt>
                <c:pt idx="3">
                  <c:v>Feedback on care Q49. During your hospital stay, were you ever asked to give your views on the quality of your care?</c:v>
                </c:pt>
                <c:pt idx="4">
                  <c:v>The hospital and ward Q7. Did the hospital staff explain the reasons for changing wards during the night in a way you could understand?</c:v>
                </c:pt>
              </c:strCache>
            </c:strRef>
          </c:cat>
          <c:val>
            <c:numRef>
              <c:f>Sheet1!$B$2:$B$6</c:f>
              <c:numCache>
                <c:formatCode>0.0</c:formatCode>
                <c:ptCount val="5"/>
                <c:pt idx="0">
                  <c:v>6.9</c:v>
                </c:pt>
                <c:pt idx="1">
                  <c:v>8.5</c:v>
                </c:pt>
                <c:pt idx="2">
                  <c:v>8.3000000000000007</c:v>
                </c:pt>
                <c:pt idx="3">
                  <c:v>1.7</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hospital lighting?</c:v>
                </c:pt>
                <c:pt idx="2">
                  <c:v>Leaving hospital Q44. Did hospital staff discuss with you whether you may need any further health or social care services after leaving hospital?</c:v>
                </c:pt>
                <c:pt idx="3">
                  <c:v>Feedback on care Q49. During your hospital stay, were you ever asked to give your views on the quality of your care?</c:v>
                </c:pt>
                <c:pt idx="4">
                  <c:v>The hospital and ward Q7. Did the hospital staff explain the reasons for changing wards during the night in a way you could understand?</c:v>
                </c:pt>
              </c:strCache>
            </c:strRef>
          </c:cat>
          <c:val>
            <c:numRef>
              <c:f>Sheet1!$C$2:$C$6</c:f>
              <c:numCache>
                <c:formatCode>0.0</c:formatCode>
                <c:ptCount val="5"/>
                <c:pt idx="0">
                  <c:v>6.2</c:v>
                </c:pt>
                <c:pt idx="1">
                  <c:v>8.1</c:v>
                </c:pt>
                <c:pt idx="2">
                  <c:v>8</c:v>
                </c:pt>
                <c:pt idx="3">
                  <c:v>1.4</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Your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1.6578931551093199</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6.9182557190600014E-2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0.13040300000000005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1.3613879999999998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0.13040300000000027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0.46774199999999988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0.78445300000000007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1.6578930000000001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Your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8.9942786238311605</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The hospital and ward Q5. Were you ever prevented from sleeping at night by noise from other patients?</c:v>
                </c:pt>
                <c:pt idx="2">
                  <c:v>Admission to hospital Q3. How long do you feel you had to wait to get to a bed on a ward after you arrived at the hospital?</c:v>
                </c:pt>
                <c:pt idx="3">
                  <c:v>The hospital and ward Q10. If you brought medication with you to hospital, were you able to take it when you needed to?</c:v>
                </c:pt>
                <c:pt idx="4">
                  <c:v>Leaving hospital Q39. Before you left hospital, were you given any information about what you should or should not do after leaving hospital?</c:v>
                </c:pt>
              </c:strCache>
            </c:strRef>
          </c:cat>
          <c:val>
            <c:numRef>
              <c:f>Sheet1!$B$2:$B$6</c:f>
              <c:numCache>
                <c:formatCode>0.0</c:formatCode>
                <c:ptCount val="5"/>
                <c:pt idx="0">
                  <c:v>6.8</c:v>
                </c:pt>
                <c:pt idx="1">
                  <c:v>5.4</c:v>
                </c:pt>
                <c:pt idx="2">
                  <c:v>6.3</c:v>
                </c:pt>
                <c:pt idx="3">
                  <c:v>7.6</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The hospital and ward Q5. Were you ever prevented from sleeping at night by noise from other patients?</c:v>
                </c:pt>
                <c:pt idx="2">
                  <c:v>Admission to hospital Q3. How long do you feel you had to wait to get to a bed on a ward after you arrived at the hospital?</c:v>
                </c:pt>
                <c:pt idx="3">
                  <c:v>The hospital and ward Q10. If you brought medication with you to hospital, were you able to take it when you needed to?</c:v>
                </c:pt>
                <c:pt idx="4">
                  <c:v>Leaving hospital Q39. Before you left hospital, were you given any information about what you should or should not do after leaving hospital?</c:v>
                </c:pt>
              </c:strCache>
            </c:strRef>
          </c:cat>
          <c:val>
            <c:numRef>
              <c:f>Sheet1!$C$2:$C$6</c:f>
              <c:numCache>
                <c:formatCode>0.0</c:formatCode>
                <c:ptCount val="5"/>
                <c:pt idx="0">
                  <c:v>7.6</c:v>
                </c:pt>
                <c:pt idx="1">
                  <c:v>6</c:v>
                </c:pt>
                <c:pt idx="2">
                  <c:v>6.8</c:v>
                </c:pt>
                <c:pt idx="3">
                  <c:v>8.1</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0.23172000000000104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0.23036699999999932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6.4225000000000421E-2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0.67049699999999923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6.4225000000000421E-2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0.23036699999999932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5.9178000000001063E-2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8.9942790000000006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Your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8.0085867074340609</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0.25475302827430024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8.3183000000000007E-2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0.86841400000000046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8.3183000000000007E-2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0.29836699999999894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0.44554000000000116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8.0085870000000003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Your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6.9440945019429199</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0.47096644194090054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0.16945299999999985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1.7690700000000001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0.77726499999999987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0.75659600000000005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6.3213210000000002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0.3697566590542003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0.16657499999999992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1.7390169999999996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0.76406200000000091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4.4399999999999551E-2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7.5668680000000004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Your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7.6620475554249996</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90.6173</c:v>
                </c:pt>
                <c:pt idx="1">
                  <c:v>0.98770000000000002</c:v>
                </c:pt>
                <c:pt idx="2">
                  <c:v>6.4198000000000004</c:v>
                </c:pt>
                <c:pt idx="3">
                  <c:v>0.49380000000000002</c:v>
                </c:pt>
                <c:pt idx="4">
                  <c:v>0.24690000000000001</c:v>
                </c:pt>
                <c:pt idx="5">
                  <c:v>1.2345999999999999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9.7214999999999385E-2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0.45071100000000008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0.12565399999999993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1.3118169999999996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0.57636399999999988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0.51069600000000115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7.673915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9.5960971019000141E-3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0.19083299999999959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1.9922660000000008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0.87532999999999994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1.6062719999999997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5.3809699999999996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7.6462000000000252E-2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0.31938500000000047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8.9042000000000066E-2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0.92958699999999972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0.40842699999999965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0.47284199999999998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7.9080719999999998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7.3990999999999474E-2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0.29296699999999998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0.85269500000000065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0.37464399999999998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0.4317650000000004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8.4674859999999992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0.38833909375559994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0.16846400000000017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1.7587459999999995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0.77273000000000103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0.68344299999999869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7.0296709999999996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7.9428000000000054E-2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0.23473599999999983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6.544300000000014E-2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0.68321200000000104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6.5442999999998364E-2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0.23473600000000161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0.14272899999999922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9.1832180000000001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0.2591150227920993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0.10409999999999986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1.0867820000000004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0.10409899999999972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0.37339300000000009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0.23539099999999991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8.2762609999999999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0.1644663685358001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0.10597499999999993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1.1063630000000009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0.10597499999999904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0.38012100000000082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0.32373499999999922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7.6475669999999996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15.267200000000001</c:v>
                </c:pt>
                <c:pt idx="1">
                  <c:v>0</c:v>
                </c:pt>
                <c:pt idx="2">
                  <c:v>74.300299999999993</c:v>
                </c:pt>
                <c:pt idx="3">
                  <c:v>1.5266999999999999</c:v>
                </c:pt>
                <c:pt idx="4">
                  <c:v>0.2545</c:v>
                </c:pt>
                <c:pt idx="5">
                  <c:v>5.0891000000000002</c:v>
                </c:pt>
                <c:pt idx="6">
                  <c:v>0</c:v>
                </c:pt>
                <c:pt idx="7">
                  <c:v>1.2723</c:v>
                </c:pt>
                <c:pt idx="8">
                  <c:v>2.2900999999999998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0.49021999999999988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0.40641099999999941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0.11330400000000029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1.1828810000000001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0.11330500000000043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0.4064110000000003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0.31455499999999859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8.2624049999999993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0.34198996031469964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0.11485699999999976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1.1990889999999998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0.11485700000000065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0.4119799999999989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0.67972700000000152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6.9194839999999997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0.36690500992980013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0.14374100000000034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1.5006399999999989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0.14374100000000034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0.51558499999999974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0.43637900000000052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7.6357660000000003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0.41795753586259998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0.18818000000000001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1.9645729999999997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0.18818000000000001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0.67498200000000086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0.91403700000000043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5.7671960000000002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0.31159099999999995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0.18117499999999964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5.0509999999999167E-2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0.52731800000000106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5.0509999999999167E-2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0.18117400000000039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6.2445999999999557E-2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9.4546060000000001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0.82679999999999998</c:v>
                </c:pt>
                <c:pt idx="1">
                  <c:v>0.17320000000000002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0.82679999999999998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Your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8.72316948962286</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8.5134000000000043E-2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0.25293600000000005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7.0517000000000607E-2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0.73618399999999973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7.0516999999998831E-2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0.25293600000000005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0.17384500000000003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8.5572189999999999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0.19719217147079959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5.7567999999999842E-2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0.60100100000000012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5.7567999999999842E-2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0.20649099999999976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0.15938799999999986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9.0191230000000004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0.17715023587500056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7.9641999999999769E-2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0.83144699999999894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7.9641000000000517E-2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0.28566700000000012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0.11445100000000075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8.5931669999999993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42.531599999999997</c:v>
                </c:pt>
                <c:pt idx="2">
                  <c:v>57.215200000000003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Your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8.3641918633978598</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0.13092000000000059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0.28062400000000043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7.823599999999864E-2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0.8167730000000013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7.823599999999864E-2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0.28062500000000057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0.18429000000000073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8.8152080000000002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5.0964000000000453E-2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0.24319099999999949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6.7799000000000831E-2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0.70781899999999887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6.7800000000000082E-2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0.24319000000000024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7.0480000000010534E-3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8.9481350000000006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0.10418400000000005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0.29738099999999967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8.2907000000000508E-2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0.86554499999999912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8.2907000000000508E-2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0.2973820000000007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7.4714000000000169E-2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8.5292189999999994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0.42745699999999953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0.36122100000000046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0.10070599999999974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1.0513529999999998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0.10070500000000049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0.36122100000000046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0.7354339999999997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7.1642049999999999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Your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7.8301931248561596</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0.39568599999999954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0.29292099999999976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8.1665000000000099E-2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0.85256199999999982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8.1663999999999959E-2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0.29292099999999976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0.21644900000000078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7.6765629999999998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0.18832170072940002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8.9659000000000155E-2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0.93603500000000039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8.9659999999999407E-2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0.32160000000000011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0.60455700000000068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6.7800469999999997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0.10954746760380019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6.666799999999995E-2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0.69600400000000029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6.6666999999998922E-2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0.23913200000000145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0.24130399999999952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8.5245409999999993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0.14566400000000002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0.39171299999999931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0.1092070000000005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1.1401029999999999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0.10920699999999961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0.39171400000000034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0.52970299999999959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7.42197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0.12661602761540003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0.14809699999999992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1.5461169999999997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0.14809699999999992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0.53121000000000063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1.5573610000000002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6.1304299999999996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5.4321000000000002</c:v>
                </c:pt>
                <c:pt idx="1">
                  <c:v>10.8642</c:v>
                </c:pt>
                <c:pt idx="2">
                  <c:v>20.9877</c:v>
                </c:pt>
                <c:pt idx="3">
                  <c:v>62.716000000000001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9.6680168721000825E-2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4.3207999999999913E-2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0.45108500000000085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4.3207999999999913E-2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0.15498199999999862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0.11160100000000028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9.2606260000000002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0.18884800000000013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0.21508100000000141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5.9962999999999766E-2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0.62600299999999898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5.9962999999999766E-2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0.21508100000000141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0.17839199999999877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8.744097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0.2564419760646004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8.8408999999999516E-2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0.92296900000000104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8.8407999999999376E-2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0.31711100000000059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0.42980199999999869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8.1032709999999994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Your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8.1752966665443196</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5.9109000000001188E-2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0.23166599999999882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6.4586999999999506E-2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0.67427700000000002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6.4587000000001282E-2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0.23166699999999985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0.10646999999999984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8.7841039999999992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0.48493100000000045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0.27908299999999997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7.780599999999982E-2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0.81228600000000029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7.7805999999998932E-2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0.27908299999999997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0.36682300000000012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7.6078859999999997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8.4601000000000148E-2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0.29514599999999991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8.2284999999999719E-2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0.859039000000001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8.2284999999998831E-2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0.2951460000000008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0.49499499999999941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8.1339000000000006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Your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7.1271797705789703</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RMC | Bolton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RMC | Bolton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RMC | Bolton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Bolton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99223411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58265292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13819661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245961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35690279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938353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0206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576556"/>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49872014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9943501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656767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3743859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2719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4364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4732481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68864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66278072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9477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157227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5673239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69263517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32550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6945204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70880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37227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6956374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0597521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01426731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4423628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674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97330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21615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4028856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1453736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2221957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5598920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65074882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8732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041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63604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911685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34045381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24493404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79452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5063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72666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491492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776295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75073235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26822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87032281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423404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0246080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126596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13682532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8429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4917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496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64157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0926503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52212376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81137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4071938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631492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1965532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6776232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9070935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99818666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599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539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9273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19527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3093630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72629063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97350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70955194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22881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1854693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7302752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6220190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16725663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2855532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7946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2445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38843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7534625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412293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581396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95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308328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7606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446020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4626421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209968165"/>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08781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0126093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56712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69421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583003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77806675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4117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99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715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283365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3397823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27470955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15053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6464482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67107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0720525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48819785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56137937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08928104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5218010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83224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380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92258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0762286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0057577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4136144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14636807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7374224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7216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8250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655389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36176531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43906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996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54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94702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2756496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3326132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08639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3369474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75726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48764812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46498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6984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5860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626022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2187962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15037565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69247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0605983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58050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54153313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9016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63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59041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816678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071638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97839846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438932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7590623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90614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46290853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3132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8484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9267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9099522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6468214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1939804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4847078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2550594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6238631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1308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5205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273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168140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8647815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5260351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1186933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574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0515724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008736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8355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119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213367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319037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1842509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3225630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5206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5733568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525084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94984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989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036361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6246255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8934031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7483086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354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0186502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651896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03565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0356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1099957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1675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74476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6933584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4059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8857725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9761892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72567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0710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1006381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7339525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8973815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602851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08403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2748445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016226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27317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3712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3626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61898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9657385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4529549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52427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5066034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1804613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2569061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5730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8341416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100647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9541406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6650754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164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9138188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6431954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7791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94932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510735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4322209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3643585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816360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643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5550360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3446202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5433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621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9506129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2049643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6322774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982408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2542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8851362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9723338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67552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94497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3563160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2298966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1863874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5477528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9275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6232452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1031657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643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8321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45089578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9921439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5372118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68519945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3696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1899453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7309987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6993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259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8131194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391147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5725204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5181513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20053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294043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3609839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1536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9641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483386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3556164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9540411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5678821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9070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808408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8373333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1500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697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8315499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41042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9032612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067265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152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6347836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6469658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69426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15696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7487053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079570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0879462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8370566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624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065412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6389583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6893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46246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0892300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168372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3175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7443910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97752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5739837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5519341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98902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49909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64604370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7210418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2613511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28946285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5440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5638700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071555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90216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5154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4533395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6199760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3726888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048636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5317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8779563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7491626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24251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1588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77359568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8337088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6251227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05438121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127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5969216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112974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41472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127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0139648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881070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5049567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0336949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9192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0175166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94559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36872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2121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95311372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9737440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5221946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73268439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97940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3351612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579124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6849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35607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6154192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7741163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3693332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0342674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02197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7519590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9773959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47872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6193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8079534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79679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1445810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4943979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BOLTON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76031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4656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42719799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09848624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684574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4255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1684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77817573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09909319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15244202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65323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293158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90858989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22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7774740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034851799"/>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486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7065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51163163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8933094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76952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886372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996977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51506121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1109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8174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763031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70654767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12256589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88583220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398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488413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112093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0324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23516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139462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46664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877021091"/>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53503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28464252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0317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13306564"/>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7126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Bolton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2239700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Disturbance from hospital lighting: patients not being bothered at night by hospital lighting
Further health or social care services: patients being given information about further health or social care services they may need after leaving hospital
Feedback on care: patients being asked to give their views on the quality of their care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31578971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Noise from other patients: patients not being bothered by noise at night from other patients
Waiting to get to a bed: patients feeling that they waited the right amount of time to get to a bed on a ward after they arrived at the hospital
Taking medication: patients being able to take medication they brought to hospital when needed
Information on discharge: patients being given information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Bolton NHS Foundation Trust who had attended in late 2021. Responses were received from 405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4049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608877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73406637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39997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66737740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024028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3872989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12655647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63100248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0920791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03619033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95087381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534475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35345653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752159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96731192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15548598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16080</Words>
  <Application>Microsoft Office PowerPoint</Application>
  <PresentationFormat>Widescreen</PresentationFormat>
  <Paragraphs>2243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Bolton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2022-09-30T10:59:59Z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